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1240750" cy="30240288"/>
  <p:notesSz cx="6807200" cy="9939338"/>
  <p:defaultTextStyle>
    <a:defPPr>
      <a:defRPr lang="ja-JP"/>
    </a:defPPr>
    <a:lvl1pPr marL="0" algn="l" defTabSz="2616281" rtl="0" eaLnBrk="1" latinLnBrk="0" hangingPunct="1">
      <a:defRPr kumimoji="1" sz="5150" kern="1200">
        <a:solidFill>
          <a:schemeClr val="tx1"/>
        </a:solidFill>
        <a:latin typeface="+mn-lt"/>
        <a:ea typeface="+mn-ea"/>
        <a:cs typeface="+mn-cs"/>
      </a:defRPr>
    </a:lvl1pPr>
    <a:lvl2pPr marL="1308141" algn="l" defTabSz="2616281" rtl="0" eaLnBrk="1" latinLnBrk="0" hangingPunct="1">
      <a:defRPr kumimoji="1" sz="5150" kern="1200">
        <a:solidFill>
          <a:schemeClr val="tx1"/>
        </a:solidFill>
        <a:latin typeface="+mn-lt"/>
        <a:ea typeface="+mn-ea"/>
        <a:cs typeface="+mn-cs"/>
      </a:defRPr>
    </a:lvl2pPr>
    <a:lvl3pPr marL="2616281" algn="l" defTabSz="2616281" rtl="0" eaLnBrk="1" latinLnBrk="0" hangingPunct="1">
      <a:defRPr kumimoji="1" sz="5150" kern="1200">
        <a:solidFill>
          <a:schemeClr val="tx1"/>
        </a:solidFill>
        <a:latin typeface="+mn-lt"/>
        <a:ea typeface="+mn-ea"/>
        <a:cs typeface="+mn-cs"/>
      </a:defRPr>
    </a:lvl3pPr>
    <a:lvl4pPr marL="3924422" algn="l" defTabSz="2616281" rtl="0" eaLnBrk="1" latinLnBrk="0" hangingPunct="1">
      <a:defRPr kumimoji="1" sz="5150" kern="1200">
        <a:solidFill>
          <a:schemeClr val="tx1"/>
        </a:solidFill>
        <a:latin typeface="+mn-lt"/>
        <a:ea typeface="+mn-ea"/>
        <a:cs typeface="+mn-cs"/>
      </a:defRPr>
    </a:lvl4pPr>
    <a:lvl5pPr marL="5232563" algn="l" defTabSz="2616281" rtl="0" eaLnBrk="1" latinLnBrk="0" hangingPunct="1">
      <a:defRPr kumimoji="1" sz="5150" kern="1200">
        <a:solidFill>
          <a:schemeClr val="tx1"/>
        </a:solidFill>
        <a:latin typeface="+mn-lt"/>
        <a:ea typeface="+mn-ea"/>
        <a:cs typeface="+mn-cs"/>
      </a:defRPr>
    </a:lvl5pPr>
    <a:lvl6pPr marL="6540703" algn="l" defTabSz="2616281" rtl="0" eaLnBrk="1" latinLnBrk="0" hangingPunct="1">
      <a:defRPr kumimoji="1" sz="5150" kern="1200">
        <a:solidFill>
          <a:schemeClr val="tx1"/>
        </a:solidFill>
        <a:latin typeface="+mn-lt"/>
        <a:ea typeface="+mn-ea"/>
        <a:cs typeface="+mn-cs"/>
      </a:defRPr>
    </a:lvl6pPr>
    <a:lvl7pPr marL="7848844" algn="l" defTabSz="2616281" rtl="0" eaLnBrk="1" latinLnBrk="0" hangingPunct="1">
      <a:defRPr kumimoji="1" sz="5150" kern="1200">
        <a:solidFill>
          <a:schemeClr val="tx1"/>
        </a:solidFill>
        <a:latin typeface="+mn-lt"/>
        <a:ea typeface="+mn-ea"/>
        <a:cs typeface="+mn-cs"/>
      </a:defRPr>
    </a:lvl7pPr>
    <a:lvl8pPr marL="9156984" algn="l" defTabSz="2616281" rtl="0" eaLnBrk="1" latinLnBrk="0" hangingPunct="1">
      <a:defRPr kumimoji="1" sz="5150" kern="1200">
        <a:solidFill>
          <a:schemeClr val="tx1"/>
        </a:solidFill>
        <a:latin typeface="+mn-lt"/>
        <a:ea typeface="+mn-ea"/>
        <a:cs typeface="+mn-cs"/>
      </a:defRPr>
    </a:lvl8pPr>
    <a:lvl9pPr marL="10465125" algn="l" defTabSz="2616281" rtl="0" eaLnBrk="1" latinLnBrk="0" hangingPunct="1">
      <a:defRPr kumimoji="1" sz="51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6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55" d="100"/>
          <a:sy n="55" d="100"/>
        </p:scale>
        <p:origin x="492" y="-5370"/>
      </p:cViewPr>
      <p:guideLst>
        <p:guide orient="horz" pos="9524"/>
        <p:guide pos="66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056" y="4949049"/>
            <a:ext cx="18054638" cy="10528100"/>
          </a:xfrm>
        </p:spPr>
        <p:txBody>
          <a:bodyPr anchor="b"/>
          <a:lstStyle>
            <a:lvl1pPr algn="ctr">
              <a:defRPr sz="13937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94" y="15883154"/>
            <a:ext cx="15930563" cy="7301067"/>
          </a:xfrm>
        </p:spPr>
        <p:txBody>
          <a:bodyPr/>
          <a:lstStyle>
            <a:lvl1pPr marL="0" indent="0" algn="ctr">
              <a:buNone/>
              <a:defRPr sz="5575"/>
            </a:lvl1pPr>
            <a:lvl2pPr marL="1062030" indent="0" algn="ctr">
              <a:buNone/>
              <a:defRPr sz="4646"/>
            </a:lvl2pPr>
            <a:lvl3pPr marL="2124060" indent="0" algn="ctr">
              <a:buNone/>
              <a:defRPr sz="4181"/>
            </a:lvl3pPr>
            <a:lvl4pPr marL="3186090" indent="0" algn="ctr">
              <a:buNone/>
              <a:defRPr sz="3717"/>
            </a:lvl4pPr>
            <a:lvl5pPr marL="4248120" indent="0" algn="ctr">
              <a:buNone/>
              <a:defRPr sz="3717"/>
            </a:lvl5pPr>
            <a:lvl6pPr marL="5310149" indent="0" algn="ctr">
              <a:buNone/>
              <a:defRPr sz="3717"/>
            </a:lvl6pPr>
            <a:lvl7pPr marL="6372179" indent="0" algn="ctr">
              <a:buNone/>
              <a:defRPr sz="3717"/>
            </a:lvl7pPr>
            <a:lvl8pPr marL="7434209" indent="0" algn="ctr">
              <a:buNone/>
              <a:defRPr sz="3717"/>
            </a:lvl8pPr>
            <a:lvl9pPr marL="8496239" indent="0" algn="ctr">
              <a:buNone/>
              <a:defRPr sz="3717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395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06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0413" y="1610015"/>
            <a:ext cx="4580037" cy="25627246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303" y="1610015"/>
            <a:ext cx="13474601" cy="25627246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40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8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40" y="7539080"/>
            <a:ext cx="18320147" cy="12579118"/>
          </a:xfrm>
        </p:spPr>
        <p:txBody>
          <a:bodyPr anchor="b"/>
          <a:lstStyle>
            <a:lvl1pPr>
              <a:defRPr sz="13937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240" y="20237201"/>
            <a:ext cx="18320147" cy="6615061"/>
          </a:xfrm>
        </p:spPr>
        <p:txBody>
          <a:bodyPr/>
          <a:lstStyle>
            <a:lvl1pPr marL="0" indent="0">
              <a:buNone/>
              <a:defRPr sz="5575">
                <a:solidFill>
                  <a:schemeClr val="tx1"/>
                </a:solidFill>
              </a:defRPr>
            </a:lvl1pPr>
            <a:lvl2pPr marL="1062030" indent="0">
              <a:buNone/>
              <a:defRPr sz="4646">
                <a:solidFill>
                  <a:schemeClr val="tx1">
                    <a:tint val="75000"/>
                  </a:schemeClr>
                </a:solidFill>
              </a:defRPr>
            </a:lvl2pPr>
            <a:lvl3pPr marL="2124060" indent="0">
              <a:buNone/>
              <a:defRPr sz="4181">
                <a:solidFill>
                  <a:schemeClr val="tx1">
                    <a:tint val="75000"/>
                  </a:schemeClr>
                </a:solidFill>
              </a:defRPr>
            </a:lvl3pPr>
            <a:lvl4pPr marL="318609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4pPr>
            <a:lvl5pPr marL="424812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5pPr>
            <a:lvl6pPr marL="531014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6pPr>
            <a:lvl7pPr marL="637217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7pPr>
            <a:lvl8pPr marL="743420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8pPr>
            <a:lvl9pPr marL="849623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67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301" y="8050077"/>
            <a:ext cx="9027319" cy="1918718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130" y="8050077"/>
            <a:ext cx="9027319" cy="1918718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22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610022"/>
            <a:ext cx="18320147" cy="5845058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7413073"/>
            <a:ext cx="8985831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11046105"/>
            <a:ext cx="8985831" cy="1624715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131" y="7413073"/>
            <a:ext cx="9030085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131" y="11046105"/>
            <a:ext cx="9030085" cy="1624715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1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93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08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085" y="4354048"/>
            <a:ext cx="10753130" cy="21490205"/>
          </a:xfrm>
        </p:spPr>
        <p:txBody>
          <a:bodyPr/>
          <a:lstStyle>
            <a:lvl1pPr>
              <a:defRPr sz="7433"/>
            </a:lvl1pPr>
            <a:lvl2pPr>
              <a:defRPr sz="6504"/>
            </a:lvl2pPr>
            <a:lvl3pPr>
              <a:defRPr sz="5575"/>
            </a:lvl3pPr>
            <a:lvl4pPr>
              <a:defRPr sz="4646"/>
            </a:lvl4pPr>
            <a:lvl5pPr>
              <a:defRPr sz="4646"/>
            </a:lvl5pPr>
            <a:lvl6pPr>
              <a:defRPr sz="4646"/>
            </a:lvl6pPr>
            <a:lvl7pPr>
              <a:defRPr sz="4646"/>
            </a:lvl7pPr>
            <a:lvl8pPr>
              <a:defRPr sz="4646"/>
            </a:lvl8pPr>
            <a:lvl9pPr>
              <a:defRPr sz="4646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04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085" y="4354048"/>
            <a:ext cx="10753130" cy="21490205"/>
          </a:xfrm>
        </p:spPr>
        <p:txBody>
          <a:bodyPr anchor="t"/>
          <a:lstStyle>
            <a:lvl1pPr marL="0" indent="0">
              <a:buNone/>
              <a:defRPr sz="7433"/>
            </a:lvl1pPr>
            <a:lvl2pPr marL="1062030" indent="0">
              <a:buNone/>
              <a:defRPr sz="6504"/>
            </a:lvl2pPr>
            <a:lvl3pPr marL="2124060" indent="0">
              <a:buNone/>
              <a:defRPr sz="5575"/>
            </a:lvl3pPr>
            <a:lvl4pPr marL="3186090" indent="0">
              <a:buNone/>
              <a:defRPr sz="4646"/>
            </a:lvl4pPr>
            <a:lvl5pPr marL="4248120" indent="0">
              <a:buNone/>
              <a:defRPr sz="4646"/>
            </a:lvl5pPr>
            <a:lvl6pPr marL="5310149" indent="0">
              <a:buNone/>
              <a:defRPr sz="4646"/>
            </a:lvl6pPr>
            <a:lvl7pPr marL="6372179" indent="0">
              <a:buNone/>
              <a:defRPr sz="4646"/>
            </a:lvl7pPr>
            <a:lvl8pPr marL="7434209" indent="0">
              <a:buNone/>
              <a:defRPr sz="4646"/>
            </a:lvl8pPr>
            <a:lvl9pPr marL="8496239" indent="0">
              <a:buNone/>
              <a:defRPr sz="4646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431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302" y="1610022"/>
            <a:ext cx="18320147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302" y="8050077"/>
            <a:ext cx="18320147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301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A9BF1-7F09-4C03-9D05-190E430873E5}" type="datetimeFigureOut">
              <a:rPr kumimoji="1" lang="ja-JP" altLang="en-US" smtClean="0"/>
              <a:t>2018/11/20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5999" y="28028274"/>
            <a:ext cx="716875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1280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EDE7C-4BFC-4D21-AEE8-F0476F8BC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19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24060" rtl="0" eaLnBrk="1" latinLnBrk="0" hangingPunct="1">
        <a:lnSpc>
          <a:spcPct val="90000"/>
        </a:lnSpc>
        <a:spcBef>
          <a:spcPct val="0"/>
        </a:spcBef>
        <a:buNone/>
        <a:defRPr kumimoji="1" sz="102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015" indent="-531015" algn="l" defTabSz="2124060" rtl="0" eaLnBrk="1" latinLnBrk="0" hangingPunct="1">
        <a:lnSpc>
          <a:spcPct val="90000"/>
        </a:lnSpc>
        <a:spcBef>
          <a:spcPts val="2323"/>
        </a:spcBef>
        <a:buFont typeface="Arial" panose="020B0604020202020204" pitchFamily="34" charset="0"/>
        <a:buChar char="•"/>
        <a:defRPr kumimoji="1" sz="6504" kern="1200">
          <a:solidFill>
            <a:schemeClr val="tx1"/>
          </a:solidFill>
          <a:latin typeface="+mn-lt"/>
          <a:ea typeface="+mn-ea"/>
          <a:cs typeface="+mn-cs"/>
        </a:defRPr>
      </a:lvl1pPr>
      <a:lvl2pPr marL="1593045" indent="-531015" algn="l" defTabSz="2124060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kumimoji="1" sz="5575" kern="1200">
          <a:solidFill>
            <a:schemeClr val="tx1"/>
          </a:solidFill>
          <a:latin typeface="+mn-lt"/>
          <a:ea typeface="+mn-ea"/>
          <a:cs typeface="+mn-cs"/>
        </a:defRPr>
      </a:lvl2pPr>
      <a:lvl3pPr marL="2655075" indent="-531015" algn="l" defTabSz="2124060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kumimoji="1" sz="4646" kern="1200">
          <a:solidFill>
            <a:schemeClr val="tx1"/>
          </a:solidFill>
          <a:latin typeface="+mn-lt"/>
          <a:ea typeface="+mn-ea"/>
          <a:cs typeface="+mn-cs"/>
        </a:defRPr>
      </a:lvl3pPr>
      <a:lvl4pPr marL="3717105" indent="-531015" algn="l" defTabSz="2124060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779134" indent="-531015" algn="l" defTabSz="2124060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841164" indent="-531015" algn="l" defTabSz="2124060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903194" indent="-531015" algn="l" defTabSz="2124060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965224" indent="-531015" algn="l" defTabSz="2124060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9027254" indent="-531015" algn="l" defTabSz="2124060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24060" rtl="0" eaLnBrk="1" latinLnBrk="0" hangingPunct="1"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1pPr>
      <a:lvl2pPr marL="1062030" algn="l" defTabSz="2124060" rtl="0" eaLnBrk="1" latinLnBrk="0" hangingPunct="1"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2pPr>
      <a:lvl3pPr marL="2124060" algn="l" defTabSz="2124060" rtl="0" eaLnBrk="1" latinLnBrk="0" hangingPunct="1"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3pPr>
      <a:lvl4pPr marL="3186090" algn="l" defTabSz="2124060" rtl="0" eaLnBrk="1" latinLnBrk="0" hangingPunct="1"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248120" algn="l" defTabSz="2124060" rtl="0" eaLnBrk="1" latinLnBrk="0" hangingPunct="1"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310149" algn="l" defTabSz="2124060" rtl="0" eaLnBrk="1" latinLnBrk="0" hangingPunct="1"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372179" algn="l" defTabSz="2124060" rtl="0" eaLnBrk="1" latinLnBrk="0" hangingPunct="1"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434209" algn="l" defTabSz="2124060" rtl="0" eaLnBrk="1" latinLnBrk="0" hangingPunct="1"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8496239" algn="l" defTabSz="2124060" rtl="0" eaLnBrk="1" latinLnBrk="0" hangingPunct="1">
        <a:defRPr kumimoji="1" sz="4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1.xml"/><Relationship Id="rId18" Type="http://schemas.openxmlformats.org/officeDocument/2006/relationships/image" Target="../media/image1.png"/><Relationship Id="rId26" Type="http://schemas.openxmlformats.org/officeDocument/2006/relationships/image" Target="../media/image9.png"/><Relationship Id="rId39" Type="http://schemas.openxmlformats.org/officeDocument/2006/relationships/image" Target="../media/image22.png"/><Relationship Id="rId21" Type="http://schemas.openxmlformats.org/officeDocument/2006/relationships/image" Target="../media/image4.png"/><Relationship Id="rId34" Type="http://schemas.openxmlformats.org/officeDocument/2006/relationships/image" Target="../media/image17.png"/><Relationship Id="rId7" Type="http://schemas.microsoft.com/office/2007/relationships/media" Target="../media/media1.avi"/><Relationship Id="rId12" Type="http://schemas.openxmlformats.org/officeDocument/2006/relationships/tags" Target="../tags/tag10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image" Target="../media/image21.png"/><Relationship Id="rId2" Type="http://schemas.openxmlformats.org/officeDocument/2006/relationships/tags" Target="../tags/tag2.xml"/><Relationship Id="rId16" Type="http://schemas.openxmlformats.org/officeDocument/2006/relationships/tags" Target="../tags/tag14.xml"/><Relationship Id="rId20" Type="http://schemas.openxmlformats.org/officeDocument/2006/relationships/image" Target="../media/image3.png"/><Relationship Id="rId29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9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5" Type="http://schemas.openxmlformats.org/officeDocument/2006/relationships/tags" Target="../tags/tag5.xml"/><Relationship Id="rId15" Type="http://schemas.openxmlformats.org/officeDocument/2006/relationships/tags" Target="../tags/tag13.xml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36" Type="http://schemas.openxmlformats.org/officeDocument/2006/relationships/image" Target="../media/image19.png"/><Relationship Id="rId10" Type="http://schemas.openxmlformats.org/officeDocument/2006/relationships/tags" Target="../tags/tag8.xml"/><Relationship Id="rId19" Type="http://schemas.openxmlformats.org/officeDocument/2006/relationships/image" Target="../media/image2.png"/><Relationship Id="rId31" Type="http://schemas.openxmlformats.org/officeDocument/2006/relationships/image" Target="../media/image14.png"/><Relationship Id="rId4" Type="http://schemas.openxmlformats.org/officeDocument/2006/relationships/tags" Target="../tags/tag4.xml"/><Relationship Id="rId9" Type="http://schemas.openxmlformats.org/officeDocument/2006/relationships/tags" Target="../tags/tag7.xml"/><Relationship Id="rId14" Type="http://schemas.openxmlformats.org/officeDocument/2006/relationships/tags" Target="../tags/tag12.xml"/><Relationship Id="rId22" Type="http://schemas.openxmlformats.org/officeDocument/2006/relationships/image" Target="../media/image5.jpg"/><Relationship Id="rId27" Type="http://schemas.openxmlformats.org/officeDocument/2006/relationships/image" Target="../media/image10.gif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8" Type="http://schemas.openxmlformats.org/officeDocument/2006/relationships/video" Target="../media/media1.avi"/><Relationship Id="rId3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/>
        </p:nvSpPr>
        <p:spPr>
          <a:xfrm>
            <a:off x="0" y="27844298"/>
            <a:ext cx="21240750" cy="217706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7315899" y="19896148"/>
            <a:ext cx="13891086" cy="739927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-34919" y="19932198"/>
            <a:ext cx="10233498" cy="7383451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7936881" y="10655651"/>
            <a:ext cx="13303869" cy="872168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0" y="10645811"/>
            <a:ext cx="7965456" cy="872168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0" y="5062799"/>
            <a:ext cx="21240750" cy="502815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21240750" cy="439754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1" dirty="0" smtClean="0"/>
              <a:t>Line-SLAM</a:t>
            </a:r>
            <a:r>
              <a:rPr lang="en-US" altLang="zh-CN" sz="6000" b="1" dirty="0" smtClean="0"/>
              <a:t>: Line-based Feature Matching in </a:t>
            </a:r>
            <a:r>
              <a:rPr lang="en-US" altLang="zh-CN" sz="6000" b="1" dirty="0" err="1" smtClean="0"/>
              <a:t>Textureless</a:t>
            </a:r>
            <a:r>
              <a:rPr lang="en-US" altLang="zh-CN" sz="6000" b="1" dirty="0" smtClean="0"/>
              <a:t> Environment for 3D Reconstruction</a:t>
            </a:r>
          </a:p>
          <a:p>
            <a:pPr algn="ctr"/>
            <a:r>
              <a:rPr lang="en-US" altLang="ja-JP" sz="6000" b="1" dirty="0" smtClean="0"/>
              <a:t>YU </a:t>
            </a:r>
            <a:r>
              <a:rPr lang="en-US" altLang="ja-JP" sz="6000" b="1" dirty="0" err="1" smtClean="0"/>
              <a:t>Zhengnan</a:t>
            </a:r>
            <a:r>
              <a:rPr lang="en-US" altLang="ja-JP" sz="6000" b="1" dirty="0" smtClean="0"/>
              <a:t>, TAKAHASHI Hiroki</a:t>
            </a:r>
            <a:endParaRPr lang="en-US" altLang="ja-JP" sz="6000" b="1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0" y="4397542"/>
            <a:ext cx="21240750" cy="3822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角丸四角形 1"/>
          <p:cNvSpPr/>
          <p:nvPr/>
        </p:nvSpPr>
        <p:spPr>
          <a:xfrm>
            <a:off x="444541" y="4962240"/>
            <a:ext cx="4322618" cy="1051104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b="1" dirty="0" smtClean="0">
                <a:solidFill>
                  <a:schemeClr val="bg1"/>
                </a:solidFill>
              </a:rPr>
              <a:t>Background 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425563" y="10343780"/>
            <a:ext cx="6082147" cy="1142079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b="1" dirty="0" smtClean="0">
                <a:solidFill>
                  <a:schemeClr val="bg1"/>
                </a:solidFill>
              </a:rPr>
              <a:t>Process Overview</a:t>
            </a:r>
            <a:r>
              <a:rPr kumimoji="1" lang="en-US" altLang="ja-JP" sz="6000" b="1" dirty="0" smtClean="0">
                <a:solidFill>
                  <a:schemeClr val="bg1"/>
                </a:solidFill>
              </a:rPr>
              <a:t> 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237524" y="19520634"/>
            <a:ext cx="7965172" cy="1142079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b="1" dirty="0" smtClean="0">
                <a:solidFill>
                  <a:schemeClr val="bg1"/>
                </a:solidFill>
              </a:rPr>
              <a:t>Camera </a:t>
            </a:r>
            <a:r>
              <a:rPr lang="en-US" altLang="ja-JP" sz="6000" b="1" dirty="0" smtClean="0">
                <a:solidFill>
                  <a:schemeClr val="bg1"/>
                </a:solidFill>
              </a:rPr>
              <a:t>P</a:t>
            </a:r>
            <a:r>
              <a:rPr kumimoji="1" lang="en-US" altLang="ja-JP" sz="6000" b="1" dirty="0" smtClean="0">
                <a:solidFill>
                  <a:schemeClr val="bg1"/>
                </a:solidFill>
              </a:rPr>
              <a:t>ose Estimation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8340070" y="10309157"/>
            <a:ext cx="6368467" cy="1155935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b="1" dirty="0" smtClean="0">
                <a:solidFill>
                  <a:schemeClr val="bg1"/>
                </a:solidFill>
              </a:rPr>
              <a:t>Feature </a:t>
            </a:r>
            <a:r>
              <a:rPr lang="en-US" altLang="ja-JP" sz="6000" b="1" dirty="0" smtClean="0">
                <a:solidFill>
                  <a:schemeClr val="bg1"/>
                </a:solidFill>
              </a:rPr>
              <a:t>Matching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10513137" y="19495857"/>
            <a:ext cx="9339252" cy="1142079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b="1" dirty="0" smtClean="0">
                <a:solidFill>
                  <a:schemeClr val="bg1"/>
                </a:solidFill>
              </a:rPr>
              <a:t>3D Reconstruction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444541" y="27432734"/>
            <a:ext cx="4569607" cy="1142079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b="1" dirty="0" smtClean="0">
                <a:solidFill>
                  <a:schemeClr val="bg1"/>
                </a:solidFill>
              </a:rPr>
              <a:t>Future Works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4395" y="6151419"/>
            <a:ext cx="103917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/>
              <a:t>SLAM: The core of autonomous driving and robotic movement</a:t>
            </a:r>
            <a:endParaRPr lang="ja-JP" altLang="en-US" sz="4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4396" y="7917396"/>
            <a:ext cx="9263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Inapplicability of Key-point based in the </a:t>
            </a:r>
            <a:r>
              <a:rPr lang="en-US" sz="4400" dirty="0" err="1" smtClean="0"/>
              <a:t>textureless</a:t>
            </a:r>
            <a:r>
              <a:rPr lang="en-US" sz="4400" dirty="0" smtClean="0"/>
              <a:t> environment</a:t>
            </a:r>
            <a:endParaRPr lang="en-US" sz="4400" dirty="0" smtClean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13423511" y="6796663"/>
            <a:ext cx="5730480" cy="2980018"/>
            <a:chOff x="16725057" y="8658807"/>
            <a:chExt cx="1929750" cy="1019804"/>
          </a:xfrm>
        </p:grpSpPr>
        <p:sp>
          <p:nvSpPr>
            <p:cNvPr id="9" name="右矢印 8"/>
            <p:cNvSpPr/>
            <p:nvPr/>
          </p:nvSpPr>
          <p:spPr>
            <a:xfrm>
              <a:off x="17407356" y="8658807"/>
              <a:ext cx="453635" cy="259533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725057" y="9541688"/>
              <a:ext cx="1929750" cy="1369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Fig1.</a:t>
              </a:r>
              <a:r>
                <a:rPr lang="ja-JP" altLang="en-US" sz="2000" dirty="0" smtClean="0"/>
                <a:t> </a:t>
              </a:r>
              <a:r>
                <a:rPr lang="en-US" altLang="ja-JP" sz="2000" dirty="0" smtClean="0"/>
                <a:t>An e</a:t>
              </a:r>
              <a:r>
                <a:rPr lang="en-US" altLang="ja-JP" sz="2000" dirty="0" smtClean="0"/>
                <a:t>xample </a:t>
              </a:r>
              <a:r>
                <a:rPr lang="en-US" altLang="ja-JP" sz="2000" dirty="0" smtClean="0"/>
                <a:t>of </a:t>
              </a:r>
              <a:r>
                <a:rPr lang="en-US" altLang="ja-JP" sz="2000" dirty="0" smtClean="0"/>
                <a:t>ORB[rublee’11] </a:t>
              </a:r>
              <a:r>
                <a:rPr lang="en-US" altLang="ja-JP" sz="2000" dirty="0" smtClean="0"/>
                <a:t>feature matching</a:t>
              </a:r>
              <a:endParaRPr lang="en-US" sz="2000" dirty="0"/>
            </a:p>
          </p:txBody>
        </p:sp>
      </p:grpSp>
      <p:sp>
        <p:nvSpPr>
          <p:cNvPr id="85" name="テキスト ボックス 84"/>
          <p:cNvSpPr txBox="1"/>
          <p:nvPr/>
        </p:nvSpPr>
        <p:spPr>
          <a:xfrm>
            <a:off x="373224" y="28810309"/>
            <a:ext cx="5679119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smtClean="0"/>
              <a:t>Fast </a:t>
            </a:r>
            <a:r>
              <a:rPr lang="en-US" dirty="0" err="1" smtClean="0"/>
              <a:t>relocalisation</a:t>
            </a:r>
            <a:endParaRPr lang="en-US" dirty="0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7002305" y="28060900"/>
            <a:ext cx="12156918" cy="1677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etect the obstacles by images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smtClean="0"/>
              <a:t>Robust to dynamic objects</a:t>
            </a:r>
            <a:endParaRPr lang="en-US" dirty="0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070" y="5577903"/>
            <a:ext cx="4038992" cy="3029244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712" y="5568536"/>
            <a:ext cx="3790941" cy="3008029"/>
          </a:xfrm>
          <a:prstGeom prst="rect">
            <a:avLst/>
          </a:prstGeom>
        </p:spPr>
      </p:pic>
      <p:sp>
        <p:nvSpPr>
          <p:cNvPr id="62" name="テキスト ボックス 61"/>
          <p:cNvSpPr txBox="1"/>
          <p:nvPr/>
        </p:nvSpPr>
        <p:spPr>
          <a:xfrm>
            <a:off x="12715917" y="8750650"/>
            <a:ext cx="50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(a)</a:t>
            </a:r>
            <a:endParaRPr lang="en-US" sz="2000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18790971" y="8751756"/>
            <a:ext cx="50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(b)</a:t>
            </a:r>
            <a:endParaRPr lang="en-US" sz="2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211503" y="11937536"/>
            <a:ext cx="7451756" cy="72569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3055295" y="12119722"/>
            <a:ext cx="349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Line-SLAM</a:t>
            </a:r>
            <a:endParaRPr lang="en-US" sz="3600" dirty="0"/>
          </a:p>
        </p:txBody>
      </p:sp>
      <p:sp>
        <p:nvSpPr>
          <p:cNvPr id="93" name="正方形/長方形 92"/>
          <p:cNvSpPr/>
          <p:nvPr/>
        </p:nvSpPr>
        <p:spPr>
          <a:xfrm>
            <a:off x="449775" y="12954942"/>
            <a:ext cx="3299329" cy="5970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正方形/長方形 93"/>
          <p:cNvSpPr/>
          <p:nvPr/>
        </p:nvSpPr>
        <p:spPr>
          <a:xfrm>
            <a:off x="4174383" y="12954942"/>
            <a:ext cx="3299329" cy="5970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775268" y="13104225"/>
            <a:ext cx="2648342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Localization</a:t>
            </a:r>
            <a:endParaRPr lang="en-US" sz="4000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4782853" y="13089397"/>
            <a:ext cx="2092226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Mapping</a:t>
            </a:r>
            <a:endParaRPr lang="en-US" sz="4000" dirty="0"/>
          </a:p>
        </p:txBody>
      </p:sp>
      <p:sp>
        <p:nvSpPr>
          <p:cNvPr id="97" name="正方形/長方形 96"/>
          <p:cNvSpPr/>
          <p:nvPr/>
        </p:nvSpPr>
        <p:spPr>
          <a:xfrm>
            <a:off x="2723807" y="13916584"/>
            <a:ext cx="2597837" cy="10104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Feature Matching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734191" y="15736401"/>
            <a:ext cx="2597837" cy="10104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Pose Estimation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4457099" y="16419649"/>
            <a:ext cx="2626296" cy="10104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3D Reconstruction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4446392" y="15124628"/>
            <a:ext cx="2597837" cy="10104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Depth Calculation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1" name="正方形/長方形 100"/>
          <p:cNvSpPr/>
          <p:nvPr/>
        </p:nvSpPr>
        <p:spPr>
          <a:xfrm>
            <a:off x="2677809" y="17620326"/>
            <a:ext cx="2597837" cy="10104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Global Optimization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2" name="図 10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505" y="11612517"/>
            <a:ext cx="4397862" cy="3298398"/>
          </a:xfrm>
          <a:prstGeom prst="rect">
            <a:avLst/>
          </a:prstGeom>
        </p:spPr>
      </p:pic>
      <p:grpSp>
        <p:nvGrpSpPr>
          <p:cNvPr id="103" name="グループ化 102"/>
          <p:cNvGrpSpPr/>
          <p:nvPr/>
        </p:nvGrpSpPr>
        <p:grpSpPr>
          <a:xfrm>
            <a:off x="10376760" y="11613920"/>
            <a:ext cx="4313738" cy="1625736"/>
            <a:chOff x="4570246" y="3171910"/>
            <a:chExt cx="4662470" cy="1625736"/>
          </a:xfrm>
        </p:grpSpPr>
        <p:pic>
          <p:nvPicPr>
            <p:cNvPr id="104" name="図 10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05155">
              <a:off x="8052425" y="3374764"/>
              <a:ext cx="1180291" cy="1220028"/>
            </a:xfrm>
            <a:prstGeom prst="rect">
              <a:avLst/>
            </a:prstGeom>
          </p:spPr>
        </p:pic>
        <p:cxnSp>
          <p:nvCxnSpPr>
            <p:cNvPr id="105" name="直線コネクタ 104"/>
            <p:cNvCxnSpPr/>
            <p:nvPr/>
          </p:nvCxnSpPr>
          <p:spPr>
            <a:xfrm flipV="1">
              <a:off x="8214194" y="3632871"/>
              <a:ext cx="856752" cy="703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楕円 105"/>
            <p:cNvSpPr/>
            <p:nvPr/>
          </p:nvSpPr>
          <p:spPr>
            <a:xfrm>
              <a:off x="4570246" y="3906477"/>
              <a:ext cx="222422" cy="213435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直線コネクタ 106"/>
            <p:cNvCxnSpPr>
              <a:stCxn id="106" idx="0"/>
            </p:cNvCxnSpPr>
            <p:nvPr/>
          </p:nvCxnSpPr>
          <p:spPr>
            <a:xfrm flipV="1">
              <a:off x="4681457" y="3171910"/>
              <a:ext cx="3961113" cy="734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>
              <a:stCxn id="106" idx="4"/>
            </p:cNvCxnSpPr>
            <p:nvPr/>
          </p:nvCxnSpPr>
          <p:spPr>
            <a:xfrm>
              <a:off x="4681457" y="4119912"/>
              <a:ext cx="3961113" cy="677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図 108"/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795" y="12083280"/>
            <a:ext cx="2641264" cy="2338509"/>
          </a:xfrm>
          <a:prstGeom prst="rect">
            <a:avLst/>
          </a:prstGeom>
        </p:spPr>
      </p:pic>
      <p:sp>
        <p:nvSpPr>
          <p:cNvPr id="110" name="右矢印 109"/>
          <p:cNvSpPr/>
          <p:nvPr/>
        </p:nvSpPr>
        <p:spPr>
          <a:xfrm>
            <a:off x="15182763" y="12834525"/>
            <a:ext cx="1347090" cy="7583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48" y="21075673"/>
            <a:ext cx="4882937" cy="2639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1" name="テキスト ボックス 110"/>
          <p:cNvSpPr txBox="1"/>
          <p:nvPr/>
        </p:nvSpPr>
        <p:spPr>
          <a:xfrm>
            <a:off x="8492489" y="15045595"/>
            <a:ext cx="460202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Fig2.</a:t>
            </a:r>
            <a:r>
              <a:rPr lang="ja-JP" altLang="en-US" sz="2000" dirty="0"/>
              <a:t> </a:t>
            </a:r>
            <a:r>
              <a:rPr lang="en-US" altLang="ja-JP" sz="2000" dirty="0" smtClean="0"/>
              <a:t>Segments detection </a:t>
            </a:r>
            <a:r>
              <a:rPr lang="en-US" altLang="ja-JP" sz="2000" dirty="0"/>
              <a:t>by </a:t>
            </a:r>
            <a:r>
              <a:rPr lang="en-US" altLang="ja-JP" sz="2000" dirty="0" smtClean="0"/>
              <a:t>LSD[von’12] </a:t>
            </a:r>
            <a:endParaRPr lang="en-US" sz="20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16648339" y="14586655"/>
            <a:ext cx="4471417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Fig3.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Local region normalization for</a:t>
            </a:r>
          </a:p>
          <a:p>
            <a:r>
              <a:rPr lang="en-US" altLang="ja-JP" sz="2000" dirty="0" smtClean="0"/>
              <a:t>BRIEF[calonder’10] descriptor computing</a:t>
            </a:r>
            <a:endParaRPr lang="en-US" sz="2000" dirty="0"/>
          </a:p>
        </p:txBody>
      </p:sp>
      <p:pic>
        <p:nvPicPr>
          <p:cNvPr id="113" name="図 1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59" y="15610264"/>
            <a:ext cx="5219047" cy="918857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150" y="17013476"/>
            <a:ext cx="6925714" cy="1579886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48" y="24390092"/>
            <a:ext cx="4665903" cy="608001"/>
          </a:xfrm>
          <a:prstGeom prst="rect">
            <a:avLst/>
          </a:prstGeom>
        </p:spPr>
      </p:pic>
      <p:sp>
        <p:nvSpPr>
          <p:cNvPr id="119" name="テキスト ボックス 118"/>
          <p:cNvSpPr txBox="1"/>
          <p:nvPr/>
        </p:nvSpPr>
        <p:spPr>
          <a:xfrm>
            <a:off x="714395" y="23850514"/>
            <a:ext cx="3394134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Fig5.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Camera Projection Model</a:t>
            </a:r>
          </a:p>
        </p:txBody>
      </p:sp>
      <p:pic>
        <p:nvPicPr>
          <p:cNvPr id="1026" name="Picture 2" descr="https://media.springernature.com/original/springer-static/image/chp%3A10.1007%2F978-3-319-46478-7_36/MediaObjects/419982_1_En_36_Fig2_HTML.gif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87" y="21245421"/>
            <a:ext cx="4689775" cy="2424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図 1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1" y="24917040"/>
            <a:ext cx="3489525" cy="251429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3" y="25586030"/>
            <a:ext cx="3129905" cy="259048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11" y="25412809"/>
            <a:ext cx="3391544" cy="1571656"/>
          </a:xfrm>
          <a:prstGeom prst="rect">
            <a:avLst/>
          </a:prstGeom>
        </p:spPr>
      </p:pic>
      <p:sp>
        <p:nvSpPr>
          <p:cNvPr id="129" name="テキスト ボックス 128"/>
          <p:cNvSpPr txBox="1"/>
          <p:nvPr/>
        </p:nvSpPr>
        <p:spPr>
          <a:xfrm>
            <a:off x="5755137" y="23823400"/>
            <a:ext cx="3527761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Fig6.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Geometry correspondence</a:t>
            </a:r>
          </a:p>
        </p:txBody>
      </p:sp>
      <p:pic>
        <p:nvPicPr>
          <p:cNvPr id="1024" name="図 102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85" y="21038227"/>
            <a:ext cx="512445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1" name="テキスト ボックス 130"/>
          <p:cNvSpPr txBox="1"/>
          <p:nvPr/>
        </p:nvSpPr>
        <p:spPr>
          <a:xfrm>
            <a:off x="12051676" y="24211278"/>
            <a:ext cx="3090526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Fig7.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3D Line reconstruction</a:t>
            </a:r>
          </a:p>
        </p:txBody>
      </p:sp>
      <p:pic>
        <p:nvPicPr>
          <p:cNvPr id="132" name="图片 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437" y="15524590"/>
            <a:ext cx="6923319" cy="2633700"/>
          </a:xfrm>
          <a:prstGeom prst="rect">
            <a:avLst/>
          </a:prstGeom>
        </p:spPr>
      </p:pic>
      <p:sp>
        <p:nvSpPr>
          <p:cNvPr id="133" name="テキスト ボックス 132"/>
          <p:cNvSpPr txBox="1"/>
          <p:nvPr/>
        </p:nvSpPr>
        <p:spPr>
          <a:xfrm>
            <a:off x="16648339" y="18286829"/>
            <a:ext cx="2370264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Fig4.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Matching result</a:t>
            </a:r>
            <a:endParaRPr lang="en-US" sz="2000" dirty="0"/>
          </a:p>
        </p:txBody>
      </p:sp>
      <p:pic>
        <p:nvPicPr>
          <p:cNvPr id="134" name="3dlines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6489625" y="20845187"/>
            <a:ext cx="4286243" cy="3025671"/>
          </a:xfrm>
          <a:prstGeom prst="rect">
            <a:avLst/>
          </a:prstGeom>
        </p:spPr>
      </p:pic>
      <p:pic>
        <p:nvPicPr>
          <p:cNvPr id="1027" name="図 10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69" y="25886702"/>
            <a:ext cx="2662095" cy="225524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394" y="26281671"/>
            <a:ext cx="4006095" cy="758857"/>
          </a:xfrm>
          <a:prstGeom prst="rect">
            <a:avLst/>
          </a:prstGeom>
        </p:spPr>
      </p:pic>
      <p:pic>
        <p:nvPicPr>
          <p:cNvPr id="1028" name="図 10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984" y="24668295"/>
            <a:ext cx="2660572" cy="225524"/>
          </a:xfrm>
          <a:prstGeom prst="rect">
            <a:avLst/>
          </a:prstGeom>
        </p:spPr>
      </p:pic>
      <p:pic>
        <p:nvPicPr>
          <p:cNvPr id="141" name="図 14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477" y="25134077"/>
            <a:ext cx="1491810" cy="230095"/>
          </a:xfrm>
          <a:prstGeom prst="rect">
            <a:avLst/>
          </a:prstGeom>
        </p:spPr>
      </p:pic>
      <p:sp>
        <p:nvSpPr>
          <p:cNvPr id="142" name="テキスト ボックス 141"/>
          <p:cNvSpPr txBox="1"/>
          <p:nvPr/>
        </p:nvSpPr>
        <p:spPr>
          <a:xfrm>
            <a:off x="17276060" y="23922701"/>
            <a:ext cx="271337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Fig8.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Recovered 3D lines</a:t>
            </a:r>
          </a:p>
        </p:txBody>
      </p:sp>
      <p:pic>
        <p:nvPicPr>
          <p:cNvPr id="143" name="図 14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214" y="25634457"/>
            <a:ext cx="2612572" cy="1527770"/>
          </a:xfrm>
          <a:prstGeom prst="rect">
            <a:avLst/>
          </a:prstGeom>
        </p:spPr>
      </p:pic>
      <p:pic>
        <p:nvPicPr>
          <p:cNvPr id="1029" name="図 102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19" y="24968814"/>
            <a:ext cx="2784000" cy="225524"/>
          </a:xfrm>
          <a:prstGeom prst="rect">
            <a:avLst/>
          </a:prstGeom>
        </p:spPr>
      </p:pic>
      <p:pic>
        <p:nvPicPr>
          <p:cNvPr id="1031" name="図 103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394" y="25427368"/>
            <a:ext cx="2806855" cy="2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327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2.1935"/>
  <p:tag name="ORIGINALWIDTH" val="2568.429"/>
  <p:tag name="LATEXADDIN" val="\documentclass{article}&#10;\usepackage{amsmath}&#10;\pagestyle{empty}&#10;\begin{document}&#10;\[&#10;\left(&#10;\begin{array}{c}&#10;u \\ v \\ 1&#10;\end{array}&#10;\right) = s&#10;\left(&#10;\begin{array}{ccc}&#10;\cos\theta &amp; -\sin\theta &amp; \frac{l}{2} \\&#10;\sin\theta &amp; \cos\theta &amp; \frac{l}{2} \\&#10;0 &amp; 0 &amp; 1&#10;\end{array}&#10;\right)&#10;\left(&#10;\begin{array}{c}&#10;x - x_c \\ y - y_c \\ 1&#10;\end{array}&#10;\right)&#10;\]&#10;&#10;&#10;&#10;\end{document}"/>
  <p:tag name="IGUANATEXSIZE" val="20"/>
  <p:tag name="IGUANATEXCURSOR" val="3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734.1582"/>
  <p:tag name="LATEXADDIN" val="\documentclass{article}&#10;\usepackage{amsmath}&#10;\pagestyle{empty}&#10;\begin{document}&#10;\begin{equation*}&#10;\lambda x = P + \gamma N&#10;\end{equation*}&#10;&#10;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5.3956"/>
  <p:tag name="ORIGINALWIDTH" val="1428.571"/>
  <p:tag name="LATEXADDIN" val="\documentclass{article}&#10;\usepackage{amsmath}&#10;\pagestyle{empty}&#10;\begin{document}&#10;\begin{itemize}&#10; \item $\lambda$: depth value of x&#10; \item $P$: 3D point in L&#10; \item $\gamma$: scaling parameter&#10; \item $N$: direction vector of L&#10;\end{itemize}&#10;&#10;&#10;&#10;\end{document}"/>
  <p:tag name="IGUANATEXSIZE" val="18"/>
  <p:tag name="IGUANATEXCURSOR" val="201"/>
  <p:tag name="TRANSPARENCY" val="True"/>
  <p:tag name="FILENAME" val=""/>
  <p:tag name="LATEXENGINEID" val="0"/>
  <p:tag name="TEMPFOLDER" val="c:\temp\"/>
  <p:tag name="LATEXFORMHEIGHT" val="349.5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70.079"/>
  <p:tag name="LATEXADDIN" val="\documentclass{article}&#10;\usepackage{amsmath}&#10;\pagestyle{empty}&#10;\begin{document}&#10;The equations of Plane $\pi$&#10;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1381.327"/>
  <p:tag name="LATEXADDIN" val="\documentclass{article}&#10;\usepackage{amsmath}&#10;\pagestyle{empty}&#10;\begin{document}&#10;\begin{equation*}&#10;AX + BY + CZ + D = 0&#10;\end{equation*}&#10;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3.787"/>
  <p:tag name="ORIGINALWIDTH" val="1648.294"/>
  <p:tag name="LATEXADDIN" val="\documentclass{article}&#10;\usepackage{amsmath}&#10;\pagestyle{empty}&#10;\begin{document}&#10;\begin{tabular}{|c|c|c|c|c|c|c|c|c|c|c|}&#10;  \hline&#10;   &amp;&amp;&amp;&amp;&amp;&amp;&amp;&amp;&amp;&amp;\\ \hline&#10;   &amp;&amp;&amp;&amp;&amp;&amp;&amp;&amp;&amp;&amp; \\ \hline&#10;   &amp;&amp;&amp;&amp;&amp;&amp;&amp;&amp;&amp;&amp;\\ \hline&#10;  &amp;&amp;&amp;&amp;&amp;&amp;&amp;&amp;&amp;&amp; \\ \hline&#10;   &amp;&amp;&amp;&amp;&amp;&amp;&amp;&amp;&amp;&amp;\\ \hline&#10;  &amp;&amp;&amp;&amp;&amp;&amp;&amp;&amp;&amp;&amp; \\ \hline&#10;   &amp;&amp;&amp;&amp;&amp;&amp;&amp;&amp;&amp;&amp;\\ \hline&#10;  &amp;&amp;&amp;&amp;&amp;&amp;&amp;&amp;&amp;&amp; \\ \hline&#10;   &amp;&amp;&amp;&amp;&amp;&amp;&amp;&amp;&amp;&amp;\\ \hline&#10;  &amp;&amp;&amp;&amp;&amp;&amp;&amp;&amp;&amp;&amp; \\ \hline&#10;   &amp;&amp;&amp;&amp;&amp;&amp;&amp;&amp;&amp;&amp;\\ \hline&#10; \end{tabular}&#10;&#10;&#10;&#10;\end{document}"/>
  <p:tag name="IGUANATEXSIZE" val="20"/>
  <p:tag name="IGUANATEXCURSOR" val="3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3.892"/>
  <p:tag name="ORIGINALWIDTH" val="3787.027"/>
  <p:tag name="LATEXADDIN" val="\documentclass{article}&#10;\usepackage{amsmath}&#10;\pagestyle{empty}&#10;\begin{document}&#10;\begin{itemize}&#10;\item $s$: scaling parameter&#10;\item $(\cos\theta,\sin\theta)$: direction of a feature segment&#10;\item $l$: length of segment&#10;\item $(x_c , y_c)$: coordinate of center point of segment in image coordinates&#10;\end{itemize}&#10;&#10;&#10;\end{document}"/>
  <p:tag name="IGUANATEXSIZE" val="18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96.213"/>
  <p:tag name="LATEXADDIN" val="\documentclass{article}&#10;\usepackage{amsmath}&#10;\pagestyle{empty}&#10;\begin{document}&#10; $&#10;\left(\begin{array}{c}&#10;  \textbf{N}_{2\perp} \\ 1 &#10;\end{array}\right)&#10;= T&#10;\left(\begin{array}{c}&#10;\textbf{N}_{1\perp} \\ 1&#10;\end{array}\right)&#10;$ , &#10;$&#10;T=&#10;\left(\begin{array}{cc}&#10;R &amp; t \\&#10;\textbf{0} &amp; 1&#10;\end{array}\right)&#10;$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449.25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717.285"/>
  <p:tag name="LATEXADDIN" val="\documentclass{article}&#10;\usepackage{amsmath}&#10;\pagestyle{empty}&#10;\begin{document}&#10;$R$: Rotation matrix, $R \in SO(3)$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1540.307"/>
  <p:tag name="LATEXADDIN" val="\documentclass{article}&#10;\usepackage{amsmath}&#10;\pagestyle{empty}&#10;\begin{document}&#10;$t$: Translation vector, $t \in R^3$&#10;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9.3926"/>
  <p:tag name="ORIGINALWIDTH" val="1854.518"/>
  <p:tag name="LATEXADDIN" val="\documentclass{article}&#10;\usepackage{amsmath}&#10;\pagestyle{empty}&#10;\begin{document}&#10;\begin{itemize}&#10; \item $T$: 4 $\times$ 4 transformation matrix&#10; \item $R$: 3 $\times$ 3 rotation matrix&#10; \item $t$: 3 $\times$ 1 translation vector&#10; \item $N_{\perp}$: Normal vector of segment&#10;\end{itemize}&#10;&#10;&#10;&#10;\end{document}"/>
  <p:tag name="IGUANATEXSIZE" val="18"/>
  <p:tag name="IGUANATEXCURSOR" val="272"/>
  <p:tag name="TRANSPARENCY" val="True"/>
  <p:tag name="FILENAME" val=""/>
  <p:tag name="LATEXENGINEID" val="0"/>
  <p:tag name="TEMPFOLDER" val="c:\temp\"/>
  <p:tag name="LATEXFORMHEIGHT" val="349.5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10.086"/>
  <p:tag name="LATEXADDIN" val="\documentclass{article}&#10;\usepackage{amsmath}&#10;\pagestyle{empty}&#10;\begin{document}&#10;The equations of Line \textbf{L}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71.504"/>
  <p:tag name="LATEXADDIN" val="\documentclass{article}&#10;\usepackage{amsmath}&#10;\pagestyle{empty}&#10;\begin{document}&#10;\begin{equation*}L:=&#10;\begin{cases}&#10;A_1X + B_1Y + C_1Z + D_1 = 0 \\&#10;A_2X + B_2Y + C_2Z + D_2 = 0 &#10;\end{cases}&#10;\end{equation*}&#10;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09.336"/>
  <p:tag name="LATEXADDIN" val="\documentclass{article}&#10;\usepackage{amsmath}&#10;\pagestyle{empty}&#10;\begin{document}&#10;Depth of each end-point&#10;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</TotalTime>
  <Words>126</Words>
  <Application>Microsoft Office PowerPoint</Application>
  <PresentationFormat>ユーザー設定</PresentationFormat>
  <Paragraphs>32</Paragraphs>
  <Slides>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ＭＳ Ｐゴシック</vt:lpstr>
      <vt:lpstr>宋体</vt:lpstr>
      <vt:lpstr>Arial</vt:lpstr>
      <vt:lpstr>Calibri</vt:lpstr>
      <vt:lpstr>Calibri Light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宮鍋克麻</dc:creator>
  <cp:lastModifiedBy>余 正楠</cp:lastModifiedBy>
  <cp:revision>78</cp:revision>
  <cp:lastPrinted>2017-11-14T10:33:30Z</cp:lastPrinted>
  <dcterms:created xsi:type="dcterms:W3CDTF">2013-05-27T06:37:34Z</dcterms:created>
  <dcterms:modified xsi:type="dcterms:W3CDTF">2018-11-20T04:53:09Z</dcterms:modified>
</cp:coreProperties>
</file>